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0" r:id="rId3"/>
    <p:sldId id="268" r:id="rId4"/>
    <p:sldId id="257" r:id="rId5"/>
    <p:sldId id="258" r:id="rId6"/>
    <p:sldId id="260" r:id="rId7"/>
    <p:sldId id="265" r:id="rId8"/>
    <p:sldId id="266" r:id="rId9"/>
    <p:sldId id="267" r:id="rId10"/>
    <p:sldId id="261" r:id="rId11"/>
    <p:sldId id="26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466B2-4F17-4CBB-9A7A-DDA1DCE7D716}"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82EF-5F31-4A9B-B631-16799968D359}" type="slidenum">
              <a:rPr lang="en-US" smtClean="0"/>
              <a:t>‹#›</a:t>
            </a:fld>
            <a:endParaRPr lang="en-US"/>
          </a:p>
        </p:txBody>
      </p:sp>
    </p:spTree>
    <p:extLst>
      <p:ext uri="{BB962C8B-B14F-4D97-AF65-F5344CB8AC3E}">
        <p14:creationId xmlns:p14="http://schemas.microsoft.com/office/powerpoint/2010/main" val="411995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1863">
              <a:defRPr sz="2800">
                <a:solidFill>
                  <a:schemeClr val="tx1"/>
                </a:solidFill>
                <a:latin typeface="Arial" panose="020B0604020202020204" pitchFamily="34" charset="0"/>
                <a:cs typeface="Angsana New" panose="02020603050405020304" pitchFamily="18" charset="-34"/>
              </a:defRPr>
            </a:lvl1pPr>
            <a:lvl2pPr marL="742950" indent="-285750" defTabSz="931863">
              <a:defRPr sz="2800">
                <a:solidFill>
                  <a:schemeClr val="tx1"/>
                </a:solidFill>
                <a:latin typeface="Arial" panose="020B0604020202020204" pitchFamily="34" charset="0"/>
                <a:cs typeface="Angsana New" panose="02020603050405020304" pitchFamily="18" charset="-34"/>
              </a:defRPr>
            </a:lvl2pPr>
            <a:lvl3pPr marL="1143000" indent="-228600" defTabSz="931863">
              <a:defRPr sz="2800">
                <a:solidFill>
                  <a:schemeClr val="tx1"/>
                </a:solidFill>
                <a:latin typeface="Arial" panose="020B0604020202020204" pitchFamily="34" charset="0"/>
                <a:cs typeface="Angsana New" panose="02020603050405020304" pitchFamily="18" charset="-34"/>
              </a:defRPr>
            </a:lvl3pPr>
            <a:lvl4pPr marL="1600200" indent="-228600" defTabSz="931863">
              <a:defRPr sz="2800">
                <a:solidFill>
                  <a:schemeClr val="tx1"/>
                </a:solidFill>
                <a:latin typeface="Arial" panose="020B0604020202020204" pitchFamily="34" charset="0"/>
                <a:cs typeface="Angsana New" panose="02020603050405020304" pitchFamily="18" charset="-34"/>
              </a:defRPr>
            </a:lvl4pPr>
            <a:lvl5pPr marL="2057400" indent="-228600" defTabSz="931863">
              <a:defRPr sz="2800">
                <a:solidFill>
                  <a:schemeClr val="tx1"/>
                </a:solidFill>
                <a:latin typeface="Arial" panose="020B0604020202020204" pitchFamily="34" charset="0"/>
                <a:cs typeface="Angsana New" panose="02020603050405020304" pitchFamily="18" charset="-34"/>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07AFB865-3A74-4883-9A13-0130E69EDFAC}" type="slidenum">
              <a:rPr lang="en-US" altLang="en-US" sz="1200" smtClean="0"/>
              <a:pPr/>
              <a:t>6</a:t>
            </a:fld>
            <a:endParaRPr lang="th-TH"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Determine the angle of impact for representative bloodstains that have a common area of convergence.</a:t>
            </a:r>
          </a:p>
          <a:p>
            <a:pPr eaLnBrk="1" hangingPunct="1"/>
            <a:r>
              <a:rPr lang="en-US" altLang="en-US" smtClean="0"/>
              <a:t>Determine the point or area of convergence through the long axes of the bloodstains.</a:t>
            </a:r>
          </a:p>
          <a:p>
            <a:pPr eaLnBrk="1" hangingPunct="1"/>
            <a:r>
              <a:rPr lang="en-US" altLang="en-US" smtClean="0"/>
              <a:t>Measure the distance from the base of the individual bloodstains to the point or area of convergence.</a:t>
            </a:r>
          </a:p>
          <a:p>
            <a:pPr eaLnBrk="1" hangingPunct="1"/>
            <a:r>
              <a:rPr lang="en-US" altLang="en-US" smtClean="0"/>
              <a:t>Calculate the point or area of origin or elevation in space.</a:t>
            </a:r>
            <a:endParaRPr lang="th-TH" altLang="en-US" smtClean="0"/>
          </a:p>
          <a:p>
            <a:pPr eaLnBrk="1" hangingPunct="1"/>
            <a:endParaRPr lang="th-TH" altLang="en-US" smtClean="0"/>
          </a:p>
        </p:txBody>
      </p:sp>
    </p:spTree>
    <p:extLst>
      <p:ext uri="{BB962C8B-B14F-4D97-AF65-F5344CB8AC3E}">
        <p14:creationId xmlns:p14="http://schemas.microsoft.com/office/powerpoint/2010/main" val="90418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24">
              <a:defRPr/>
            </a:pPr>
            <a:r>
              <a:rPr lang="en-US" dirty="0" smtClean="0">
                <a:latin typeface="Times New Roman" pitchFamily="18" charset="0"/>
              </a:rPr>
              <a:t>Stains from the pattern are chosen and impact angles</a:t>
            </a:r>
            <a:r>
              <a:rPr lang="en-US" baseline="0" dirty="0" smtClean="0">
                <a:latin typeface="Times New Roman" pitchFamily="18" charset="0"/>
              </a:rPr>
              <a:t> determined. Based on directionality and convergence points, thread or string is taped in place at the base (the leading edge) of the actual stain. This base is the point on the long axis of the stain, opposite the scallops, tail, or satellite stains. The string is extended back along the indicated path and angle. A string is then attached from the stain to the surface. This process is repeated for each stain evaluated.</a:t>
            </a:r>
            <a:endParaRPr lang="en-US" dirty="0" smtClean="0">
              <a:latin typeface="Times New Roman" pitchFamily="18" charset="0"/>
            </a:endParaRPr>
          </a:p>
          <a:p>
            <a:pPr defTabSz="914324">
              <a:defRPr/>
            </a:pPr>
            <a:r>
              <a:rPr lang="en-US" dirty="0" smtClean="0">
                <a:latin typeface="Times New Roman" pitchFamily="18" charset="0"/>
              </a:rPr>
              <a:t>At present, this tedious work can be replaced by computer software.</a:t>
            </a:r>
            <a:endParaRPr lang="th-TH" dirty="0" smtClean="0">
              <a:latin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pPr>
              <a:defRPr/>
            </a:pPr>
            <a:fld id="{3301164E-F568-47CC-A182-7E8C17FF8F89}" type="slidenum">
              <a:rPr lang="en-US" smtClean="0"/>
              <a:pPr>
                <a:defRPr/>
              </a:pPr>
              <a:t>8</a:t>
            </a:fld>
            <a:endParaRPr lang="th-TH"/>
          </a:p>
        </p:txBody>
      </p:sp>
    </p:spTree>
    <p:extLst>
      <p:ext uri="{BB962C8B-B14F-4D97-AF65-F5344CB8AC3E}">
        <p14:creationId xmlns:p14="http://schemas.microsoft.com/office/powerpoint/2010/main" val="3897550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EC7D155-8BF1-4F40-9CEA-AE5F648B92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37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99295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27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735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83346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3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43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632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51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316753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1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E19C03-6F2E-4712-BC94-ECFC19F01100}"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604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E19C03-6F2E-4712-BC94-ECFC19F01100}"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7D155-8BF1-4F40-9CEA-AE5F648B92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8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E19C03-6F2E-4712-BC94-ECFC19F01100}"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8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19C03-6F2E-4712-BC94-ECFC19F01100}"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62166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26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27252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E19C03-6F2E-4712-BC94-ECFC19F01100}" type="datetimeFigureOut">
              <a:rPr lang="en-US" smtClean="0"/>
              <a:t>10/8/2019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C7D155-8BF1-4F40-9CEA-AE5F648B925F}" type="slidenum">
              <a:rPr lang="en-US" smtClean="0"/>
              <a:t>‹#›</a:t>
            </a:fld>
            <a:endParaRPr lang="en-US"/>
          </a:p>
        </p:txBody>
      </p:sp>
    </p:spTree>
    <p:extLst>
      <p:ext uri="{BB962C8B-B14F-4D97-AF65-F5344CB8AC3E}">
        <p14:creationId xmlns:p14="http://schemas.microsoft.com/office/powerpoint/2010/main" val="966816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clt.uwa.edu.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Image:BPA_POC.jp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en.wikipedia.org/wiki/Image:BPA_AOC.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0882" y="3260438"/>
            <a:ext cx="6815669" cy="1515533"/>
          </a:xfrm>
        </p:spPr>
        <p:txBody>
          <a:bodyPr/>
          <a:lstStyle/>
          <a:p>
            <a:r>
              <a:rPr lang="en-US" altLang="en-US" b="1" dirty="0">
                <a:ln>
                  <a:noFill/>
                </a:ln>
                <a:latin typeface="Times New Roman" panose="02020603050405020304" pitchFamily="18" charset="0"/>
                <a:cs typeface="Times New Roman" panose="02020603050405020304" pitchFamily="18" charset="0"/>
              </a:rPr>
              <a:t>Bloodstain Pattern Analysis</a:t>
            </a:r>
            <a:br>
              <a:rPr lang="en-US" altLang="en-US" b="1" dirty="0">
                <a:ln>
                  <a:noFill/>
                </a:ln>
                <a:latin typeface="Times New Roman" panose="02020603050405020304" pitchFamily="18" charset="0"/>
                <a:cs typeface="Times New Roman" panose="02020603050405020304" pitchFamily="18" charset="0"/>
              </a:rPr>
            </a:br>
            <a:r>
              <a:rPr lang="en-US" altLang="en-US" b="1" dirty="0">
                <a:ln>
                  <a:noFill/>
                </a:ln>
                <a:latin typeface="Times New Roman" panose="02020603050405020304" pitchFamily="18" charset="0"/>
                <a:cs typeface="Times New Roman" panose="02020603050405020304" pitchFamily="18" charset="0"/>
              </a:rPr>
              <a:t/>
            </a:r>
            <a:br>
              <a:rPr lang="en-US" altLang="en-US" b="1" dirty="0">
                <a:ln>
                  <a:noFill/>
                </a:ln>
                <a:latin typeface="Times New Roman" panose="02020603050405020304" pitchFamily="18" charset="0"/>
                <a:cs typeface="Times New Roman" panose="02020603050405020304" pitchFamily="18" charset="0"/>
              </a:rPr>
            </a:br>
            <a:r>
              <a:rPr lang="en-US" altLang="en-US" b="1" dirty="0">
                <a:ln>
                  <a:noFill/>
                </a:ln>
                <a:latin typeface="Times New Roman" panose="02020603050405020304" pitchFamily="18" charset="0"/>
                <a:cs typeface="Times New Roman" panose="02020603050405020304" pitchFamily="18" charset="0"/>
              </a:rPr>
              <a:t>Part </a:t>
            </a:r>
            <a:r>
              <a:rPr lang="en-US" altLang="en-US" b="1" dirty="0" smtClean="0">
                <a:ln>
                  <a:noFill/>
                </a:ln>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40881" y="4775971"/>
            <a:ext cx="6815669" cy="543003"/>
          </a:xfrm>
        </p:spPr>
        <p:txBody>
          <a:bodyPr/>
          <a:lstStyle/>
          <a:p>
            <a:r>
              <a:rPr lang="en-US" dirty="0" smtClean="0"/>
              <a:t>9</a:t>
            </a:r>
            <a:r>
              <a:rPr lang="en-US" baseline="30000" dirty="0" smtClean="0"/>
              <a:t>th</a:t>
            </a:r>
            <a:r>
              <a:rPr lang="en-US" dirty="0" smtClean="0"/>
              <a:t> October 2019</a:t>
            </a:r>
            <a:endParaRPr lang="en-US" dirty="0"/>
          </a:p>
        </p:txBody>
      </p:sp>
    </p:spTree>
    <p:extLst>
      <p:ext uri="{BB962C8B-B14F-4D97-AF65-F5344CB8AC3E}">
        <p14:creationId xmlns:p14="http://schemas.microsoft.com/office/powerpoint/2010/main" val="97967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03389" y="620714"/>
            <a:ext cx="9380537" cy="1303337"/>
          </a:xfrm>
        </p:spPr>
        <p:txBody>
          <a:bodyPr rtlCol="0">
            <a:noAutofit/>
          </a:bodyPr>
          <a:lstStyle/>
          <a:p>
            <a:pPr>
              <a:defRPr/>
            </a:pPr>
            <a:r>
              <a:rPr lang="th-TH" altLang="en-US" b="1" dirty="0">
                <a:latin typeface="TH SarabunPSK" panose="020B0500040200020003" pitchFamily="34" charset="-34"/>
                <a:cs typeface="TH SarabunPSK" panose="020B0500040200020003" pitchFamily="34" charset="-34"/>
              </a:rPr>
              <a:t>ความแตกต่างจากการคำนวณและตำแหน่งจริง</a:t>
            </a:r>
            <a:br>
              <a:rPr lang="th-TH" altLang="en-US" b="1" dirty="0">
                <a:latin typeface="TH SarabunPSK" panose="020B0500040200020003" pitchFamily="34" charset="-34"/>
                <a:cs typeface="TH SarabunPSK" panose="020B0500040200020003" pitchFamily="34" charset="-34"/>
              </a:rPr>
            </a:br>
            <a:r>
              <a:rPr lang="th-TH" altLang="en-US" b="1" dirty="0">
                <a:latin typeface="TH SarabunPSK" panose="020B0500040200020003" pitchFamily="34" charset="-34"/>
                <a:cs typeface="TH SarabunPSK" panose="020B0500040200020003" pitchFamily="34" charset="-34"/>
              </a:rPr>
              <a:t>ของแหล่งเลือด</a:t>
            </a:r>
          </a:p>
        </p:txBody>
      </p:sp>
      <p:sp>
        <p:nvSpPr>
          <p:cNvPr id="66563" name="Rectangle 3"/>
          <p:cNvSpPr>
            <a:spLocks noGrp="1" noChangeArrowheads="1"/>
          </p:cNvSpPr>
          <p:nvPr>
            <p:ph idx="1"/>
          </p:nvPr>
        </p:nvSpPr>
        <p:spPr>
          <a:xfrm>
            <a:off x="2351088" y="2565401"/>
            <a:ext cx="7345362" cy="4525963"/>
          </a:xfrm>
        </p:spPr>
        <p:txBody>
          <a:bodyPr/>
          <a:lstStyle/>
          <a:p>
            <a:pPr eaLnBrk="1" hangingPunct="1"/>
            <a:r>
              <a:rPr lang="th-TH" altLang="en-US" sz="2800">
                <a:latin typeface="TH SarabunPSK" panose="020B0500040200020003" pitchFamily="34" charset="-34"/>
                <a:cs typeface="TH SarabunPSK" panose="020B0500040200020003" pitchFamily="34" charset="-34"/>
              </a:rPr>
              <a:t>ความแตกต่างเกิดขึ้นจากธรรมชาติการเคลื่อนที่ของวัตถุภายใต้</a:t>
            </a:r>
            <a:r>
              <a:rPr lang="th-TH" altLang="en-US" sz="2800" b="1">
                <a:solidFill>
                  <a:srgbClr val="FF0000"/>
                </a:solidFill>
                <a:latin typeface="TH SarabunPSK" panose="020B0500040200020003" pitchFamily="34" charset="-34"/>
                <a:cs typeface="TH SarabunPSK" panose="020B0500040200020003" pitchFamily="34" charset="-34"/>
              </a:rPr>
              <a:t>แรงโน้มถ่วงของโลก</a:t>
            </a:r>
          </a:p>
          <a:p>
            <a:pPr eaLnBrk="1" hangingPunct="1"/>
            <a:r>
              <a:rPr lang="th-TH" altLang="en-US" sz="2800">
                <a:latin typeface="TH SarabunPSK" panose="020B0500040200020003" pitchFamily="34" charset="-34"/>
                <a:cs typeface="TH SarabunPSK" panose="020B0500040200020003" pitchFamily="34" charset="-34"/>
              </a:rPr>
              <a:t>ลักษณะการเคลื่อนที่ของหยดเลือดเป็นแบบ</a:t>
            </a:r>
            <a:r>
              <a:rPr lang="th-TH" altLang="en-US" sz="2800" b="1">
                <a:solidFill>
                  <a:srgbClr val="FF0000"/>
                </a:solidFill>
                <a:latin typeface="TH SarabunPSK" panose="020B0500040200020003" pitchFamily="34" charset="-34"/>
                <a:cs typeface="TH SarabunPSK" panose="020B0500040200020003" pitchFamily="34" charset="-34"/>
              </a:rPr>
              <a:t>โปรเจกไตล์</a:t>
            </a:r>
            <a:r>
              <a:rPr lang="th-TH" altLang="en-US" sz="2800">
                <a:latin typeface="TH SarabunPSK" panose="020B0500040200020003" pitchFamily="34" charset="-34"/>
                <a:cs typeface="TH SarabunPSK" panose="020B0500040200020003" pitchFamily="34" charset="-34"/>
              </a:rPr>
              <a:t>ในขณะที่การคำนวณอ้างอิงกับแนวการเคลื่อนที่ของหยดเลือดที่เป็น</a:t>
            </a:r>
            <a:r>
              <a:rPr lang="th-TH" altLang="en-US" sz="2800" b="1">
                <a:solidFill>
                  <a:srgbClr val="FF0000"/>
                </a:solidFill>
                <a:latin typeface="TH SarabunPSK" panose="020B0500040200020003" pitchFamily="34" charset="-34"/>
                <a:cs typeface="TH SarabunPSK" panose="020B0500040200020003" pitchFamily="34" charset="-34"/>
              </a:rPr>
              <a:t>เส้นตรง</a:t>
            </a:r>
          </a:p>
          <a:p>
            <a:pPr eaLnBrk="1" hangingPunct="1"/>
            <a:r>
              <a:rPr lang="th-TH" altLang="en-US" sz="2800">
                <a:latin typeface="TH SarabunPSK" panose="020B0500040200020003" pitchFamily="34" charset="-34"/>
                <a:cs typeface="TH SarabunPSK" panose="020B0500040200020003" pitchFamily="34" charset="-34"/>
              </a:rPr>
              <a:t>ผลที่ได้จึงพบว่าตำแหน่งจากการคำนวณอยู่</a:t>
            </a:r>
            <a:r>
              <a:rPr lang="th-TH" altLang="en-US" sz="2800" b="1">
                <a:solidFill>
                  <a:srgbClr val="FF0000"/>
                </a:solidFill>
                <a:latin typeface="TH SarabunPSK" panose="020B0500040200020003" pitchFamily="34" charset="-34"/>
                <a:cs typeface="TH SarabunPSK" panose="020B0500040200020003" pitchFamily="34" charset="-34"/>
              </a:rPr>
              <a:t>สูงกว่า</a:t>
            </a:r>
            <a:r>
              <a:rPr lang="th-TH" altLang="en-US" sz="2800">
                <a:latin typeface="TH SarabunPSK" panose="020B0500040200020003" pitchFamily="34" charset="-34"/>
                <a:cs typeface="TH SarabunPSK" panose="020B0500040200020003" pitchFamily="34" charset="-34"/>
              </a:rPr>
              <a:t>ตำแหน่งที่เกิดขึ้นจริงเสมอ</a:t>
            </a:r>
          </a:p>
        </p:txBody>
      </p:sp>
      <p:sp>
        <p:nvSpPr>
          <p:cNvPr id="4" name="Slide Number Placeholder 5"/>
          <p:cNvSpPr>
            <a:spLocks noGrp="1"/>
          </p:cNvSpPr>
          <p:nvPr>
            <p:ph type="sldNum" sz="quarter" idx="12"/>
          </p:nvPr>
        </p:nvSpPr>
        <p:spPr/>
        <p:txBody>
          <a:bodyPr/>
          <a:lstStyle/>
          <a:p>
            <a:pPr>
              <a:defRPr/>
            </a:pPr>
            <a:fld id="{5C8F41F5-F529-4D11-93A1-3C3E033795AD}" type="slidenum">
              <a:rPr lang="en-US" altLang="en-US"/>
              <a:pPr>
                <a:defRPr/>
              </a:pPr>
              <a:t>10</a:t>
            </a:fld>
            <a:endParaRPr lang="th-TH" altLang="en-US"/>
          </a:p>
        </p:txBody>
      </p:sp>
    </p:spTree>
    <p:extLst>
      <p:ext uri="{BB962C8B-B14F-4D97-AF65-F5344CB8AC3E}">
        <p14:creationId xmlns:p14="http://schemas.microsoft.com/office/powerpoint/2010/main" val="284314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700338" y="836614"/>
            <a:ext cx="6799262" cy="808037"/>
          </a:xfrm>
        </p:spPr>
        <p:txBody>
          <a:bodyPr>
            <a:normAutofit fontScale="90000"/>
          </a:bodyPr>
          <a:lstStyle/>
          <a:p>
            <a:r>
              <a:rPr lang="th-TH" altLang="en-US" b="1" dirty="0">
                <a:ln>
                  <a:noFill/>
                </a:ln>
                <a:latin typeface="Angsana New" panose="02020603050405020304" pitchFamily="18" charset="-34"/>
                <a:cs typeface="Angsana New" panose="02020603050405020304" pitchFamily="18" charset="-34"/>
              </a:rPr>
              <a:t>ตำแหน่งของ </a:t>
            </a:r>
            <a:r>
              <a:rPr lang="en-US" altLang="en-US" b="1" dirty="0">
                <a:ln>
                  <a:noFill/>
                </a:ln>
                <a:latin typeface="Angsana New" panose="02020603050405020304" pitchFamily="18" charset="-34"/>
                <a:cs typeface="Angsana New" panose="02020603050405020304" pitchFamily="18" charset="-34"/>
              </a:rPr>
              <a:t>blood origin </a:t>
            </a:r>
            <a:r>
              <a:rPr lang="th-TH" altLang="en-US" b="1" dirty="0" smtClean="0">
                <a:ln>
                  <a:noFill/>
                </a:ln>
                <a:latin typeface="Angsana New" panose="02020603050405020304" pitchFamily="18" charset="-34"/>
                <a:cs typeface="Angsana New" panose="02020603050405020304" pitchFamily="18" charset="-34"/>
              </a:rPr>
              <a:t/>
            </a:r>
            <a:br>
              <a:rPr lang="th-TH" altLang="en-US" b="1" dirty="0" smtClean="0">
                <a:ln>
                  <a:noFill/>
                </a:ln>
                <a:latin typeface="Angsana New" panose="02020603050405020304" pitchFamily="18" charset="-34"/>
                <a:cs typeface="Angsana New" panose="02020603050405020304" pitchFamily="18" charset="-34"/>
              </a:rPr>
            </a:br>
            <a:r>
              <a:rPr lang="th-TH" altLang="en-US" b="1" dirty="0" smtClean="0">
                <a:ln>
                  <a:noFill/>
                </a:ln>
                <a:latin typeface="Angsana New" panose="02020603050405020304" pitchFamily="18" charset="-34"/>
                <a:cs typeface="Angsana New" panose="02020603050405020304" pitchFamily="18" charset="-34"/>
              </a:rPr>
              <a:t>เมื่อ</a:t>
            </a:r>
            <a:r>
              <a:rPr lang="th-TH" altLang="en-US" b="1" dirty="0">
                <a:ln>
                  <a:noFill/>
                </a:ln>
                <a:latin typeface="Angsana New" panose="02020603050405020304" pitchFamily="18" charset="-34"/>
                <a:cs typeface="Angsana New" panose="02020603050405020304" pitchFamily="18" charset="-34"/>
              </a:rPr>
              <a:t>พิจารณาและไม่พิจารณาผลของแรงโน้มถ่วง</a:t>
            </a:r>
            <a:endParaRPr lang="en-US" altLang="en-US" b="1" dirty="0">
              <a:ln>
                <a:noFill/>
              </a:ln>
              <a:latin typeface="Angsana New" panose="02020603050405020304" pitchFamily="18" charset="-34"/>
              <a:cs typeface="Angsana New" panose="02020603050405020304" pitchFamily="18" charset="-34"/>
            </a:endParaRPr>
          </a:p>
        </p:txBody>
      </p:sp>
      <p:sp>
        <p:nvSpPr>
          <p:cNvPr id="3" name="Slide Number Placeholder 2"/>
          <p:cNvSpPr>
            <a:spLocks noGrp="1"/>
          </p:cNvSpPr>
          <p:nvPr>
            <p:ph type="sldNum" sz="quarter" idx="12"/>
          </p:nvPr>
        </p:nvSpPr>
        <p:spPr>
          <a:xfrm>
            <a:off x="2700338" y="5961063"/>
            <a:ext cx="5105400" cy="279400"/>
          </a:xfrm>
        </p:spPr>
        <p:txBody>
          <a:bodyPr/>
          <a:lstStyle/>
          <a:p>
            <a:pPr algn="l">
              <a:defRPr/>
            </a:pPr>
            <a:fld id="{A5A9334D-9B6F-4D24-A0E3-F73319EC4CCB}" type="slidenum">
              <a:rPr lang="en-US" smtClean="0"/>
              <a:pPr algn="l">
                <a:defRPr/>
              </a:pPr>
              <a:t>11</a:t>
            </a:fld>
            <a:endParaRPr lang="th-TH"/>
          </a:p>
        </p:txBody>
      </p:sp>
      <p:pic>
        <p:nvPicPr>
          <p:cNvPr id="686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833564"/>
            <a:ext cx="8786813"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6300788"/>
            <a:ext cx="66230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73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306DA4AF-8815-4EC6-B972-BAA30CD9B30B}" type="slidenum">
              <a:rPr lang="en-US"/>
              <a:pPr/>
              <a:t>12</a:t>
            </a:fld>
            <a:endParaRPr lang="th-TH"/>
          </a:p>
        </p:txBody>
      </p:sp>
      <p:sp>
        <p:nvSpPr>
          <p:cNvPr id="40963" name="Rectangle 2"/>
          <p:cNvSpPr>
            <a:spLocks noGrp="1" noChangeArrowheads="1"/>
          </p:cNvSpPr>
          <p:nvPr>
            <p:ph type="title"/>
          </p:nvPr>
        </p:nvSpPr>
        <p:spPr/>
        <p:txBody>
          <a:bodyPr/>
          <a:lstStyle/>
          <a:p>
            <a:pPr eaLnBrk="1" hangingPunct="1"/>
            <a:r>
              <a:rPr lang="en-US" smtClean="0">
                <a:latin typeface="Times New Roman" pitchFamily="18" charset="0"/>
              </a:rPr>
              <a:t>References</a:t>
            </a:r>
            <a:endParaRPr lang="th-TH" smtClean="0">
              <a:latin typeface="Times New Roman" pitchFamily="18" charset="0"/>
            </a:endParaRPr>
          </a:p>
        </p:txBody>
      </p:sp>
      <p:sp>
        <p:nvSpPr>
          <p:cNvPr id="40964" name="Rectangle 3"/>
          <p:cNvSpPr>
            <a:spLocks noGrp="1" noChangeArrowheads="1"/>
          </p:cNvSpPr>
          <p:nvPr>
            <p:ph type="body" idx="1"/>
          </p:nvPr>
        </p:nvSpPr>
        <p:spPr>
          <a:xfrm>
            <a:off x="1524000" y="2640168"/>
            <a:ext cx="9144000" cy="3151031"/>
          </a:xfrm>
        </p:spPr>
        <p:txBody>
          <a:bodyPr/>
          <a:lstStyle/>
          <a:p>
            <a:pPr marL="609600" indent="-609600">
              <a:buFont typeface="Wingdings" pitchFamily="2" charset="2"/>
              <a:buAutoNum type="arabicPeriod"/>
            </a:pPr>
            <a:r>
              <a:rPr lang="en-US" dirty="0" smtClean="0">
                <a:latin typeface="Times New Roman" pitchFamily="18" charset="0"/>
              </a:rPr>
              <a:t>T Bevel and RM Gardner, “Bloodstain Pattern Analysis with an introduction to Crime Scene Reconstruction”, 2</a:t>
            </a:r>
            <a:r>
              <a:rPr lang="en-US" baseline="30000" dirty="0" smtClean="0">
                <a:latin typeface="Times New Roman" pitchFamily="18" charset="0"/>
              </a:rPr>
              <a:t>nd</a:t>
            </a:r>
            <a:r>
              <a:rPr lang="en-US" dirty="0" smtClean="0">
                <a:latin typeface="Times New Roman" pitchFamily="18" charset="0"/>
              </a:rPr>
              <a:t> </a:t>
            </a:r>
            <a:r>
              <a:rPr lang="en-US" dirty="0" err="1" smtClean="0">
                <a:latin typeface="Times New Roman" pitchFamily="18" charset="0"/>
              </a:rPr>
              <a:t>ed</a:t>
            </a:r>
            <a:r>
              <a:rPr lang="en-US" dirty="0" smtClean="0">
                <a:latin typeface="Times New Roman" pitchFamily="18" charset="0"/>
              </a:rPr>
              <a:t>, CRC Press (2002).</a:t>
            </a:r>
          </a:p>
          <a:p>
            <a:pPr marL="609600" indent="-609600">
              <a:buFont typeface="Wingdings" pitchFamily="2" charset="2"/>
              <a:buAutoNum type="arabicPeriod"/>
            </a:pPr>
            <a:r>
              <a:rPr lang="en-US" dirty="0" smtClean="0">
                <a:latin typeface="Times New Roman" pitchFamily="18" charset="0"/>
              </a:rPr>
              <a:t>S H James, P E Kish and T P Sutton, “Principles of Bloodstain Pattern Analysis : Theory and Practice”, CRC press (2005).</a:t>
            </a:r>
            <a:endParaRPr lang="th-TH" dirty="0" smtClean="0">
              <a:latin typeface="Times New Roman" pitchFamily="18" charset="0"/>
            </a:endParaRPr>
          </a:p>
          <a:p>
            <a:pPr marL="609600" indent="-609600">
              <a:buFont typeface="Wingdings" pitchFamily="2" charset="2"/>
              <a:buAutoNum type="arabicPeriod"/>
            </a:pPr>
            <a:r>
              <a:rPr lang="en-US" dirty="0" smtClean="0">
                <a:latin typeface="Times New Roman" pitchFamily="18" charset="0"/>
                <a:hlinkClick r:id="rId2"/>
              </a:rPr>
              <a:t>http://www.clt.uwa.edu.au/</a:t>
            </a:r>
            <a:endParaRPr lang="th-TH" dirty="0" smtClean="0">
              <a:latin typeface="Times New Roman" pitchFamily="18" charset="0"/>
            </a:endParaRPr>
          </a:p>
        </p:txBody>
      </p:sp>
    </p:spTree>
    <p:extLst>
      <p:ext uri="{BB962C8B-B14F-4D97-AF65-F5344CB8AC3E}">
        <p14:creationId xmlns:p14="http://schemas.microsoft.com/office/powerpoint/2010/main" val="171018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exter At A Crime Scene.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15922" y="266879"/>
            <a:ext cx="8024974" cy="6018010"/>
          </a:xfrm>
        </p:spPr>
      </p:pic>
    </p:spTree>
    <p:extLst>
      <p:ext uri="{BB962C8B-B14F-4D97-AF65-F5344CB8AC3E}">
        <p14:creationId xmlns:p14="http://schemas.microsoft.com/office/powerpoint/2010/main" val="2130691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Methods to determine the point of origin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58798" y="2058043"/>
            <a:ext cx="5626092" cy="3310128"/>
          </a:xfrm>
        </p:spPr>
        <p:txBody>
          <a:bodyPr>
            <a:noAutofit/>
          </a:bodyPr>
          <a:lstStyle/>
          <a:p>
            <a:pPr algn="ctr"/>
            <a:r>
              <a:rPr lang="en-US" sz="1800" b="1" dirty="0" smtClean="0">
                <a:latin typeface="Times New Roman" panose="02020603050405020304" pitchFamily="18" charset="0"/>
                <a:cs typeface="Times New Roman" panose="02020603050405020304" pitchFamily="18" charset="0"/>
              </a:rPr>
              <a:t>Tangent method</a:t>
            </a:r>
          </a:p>
          <a:p>
            <a:pPr marL="457200" indent="-457200">
              <a:buAutoNum type="arabicPeriod"/>
            </a:pPr>
            <a:r>
              <a:rPr lang="en-US" sz="1800" dirty="0">
                <a:latin typeface="Times New Roman" panose="02020603050405020304" pitchFamily="18" charset="0"/>
                <a:cs typeface="Times New Roman" panose="02020603050405020304" pitchFamily="18" charset="0"/>
              </a:rPr>
              <a:t>Select a number of elliptical </a:t>
            </a:r>
            <a:r>
              <a:rPr lang="en-US" sz="1800" dirty="0" smtClean="0">
                <a:latin typeface="Times New Roman" panose="02020603050405020304" pitchFamily="18" charset="0"/>
                <a:cs typeface="Times New Roman" panose="02020603050405020304" pitchFamily="18" charset="0"/>
              </a:rPr>
              <a:t>bloodstains,</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Draw a straight line passing through a long axis of selected elliptical bloodstains. The intersection of lines represents the point of convergence.</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Measure the distance from the bloodstain to the point of origin,</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Determine the impact angle of the chosen bloodstain,</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Using the tangent function to determine the height,</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Repeat the process to all selected bloodstains,</a:t>
            </a:r>
          </a:p>
          <a:p>
            <a:pPr marL="457200" indent="-457200">
              <a:buAutoNum type="arabicPeriod"/>
            </a:pPr>
            <a:r>
              <a:rPr lang="en-US" sz="1800" dirty="0" smtClean="0">
                <a:latin typeface="Times New Roman" panose="02020603050405020304" pitchFamily="18" charset="0"/>
                <a:cs typeface="Times New Roman" panose="02020603050405020304" pitchFamily="18" charset="0"/>
              </a:rPr>
              <a:t>Average height represents the point of origin.</a:t>
            </a:r>
            <a:endParaRPr lang="en-US" sz="1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8294" y="2186832"/>
            <a:ext cx="4718304" cy="3801843"/>
          </a:xfrm>
        </p:spPr>
        <p:txBody>
          <a:bodyPr>
            <a:normAutofit fontScale="77500" lnSpcReduction="20000"/>
          </a:bodyPr>
          <a:lstStyle/>
          <a:p>
            <a:pPr algn="ctr"/>
            <a:r>
              <a:rPr lang="en-US" b="1" dirty="0" smtClean="0">
                <a:latin typeface="Times New Roman" panose="02020603050405020304" pitchFamily="18" charset="0"/>
                <a:cs typeface="Times New Roman" panose="02020603050405020304" pitchFamily="18" charset="0"/>
              </a:rPr>
              <a:t>Stringing method</a:t>
            </a:r>
          </a:p>
          <a:p>
            <a:pPr marL="457200" indent="-457200">
              <a:buAutoNum type="arabicPeriod"/>
            </a:pPr>
            <a:r>
              <a:rPr lang="en-US" dirty="0" smtClean="0">
                <a:latin typeface="Times New Roman" panose="02020603050405020304" pitchFamily="18" charset="0"/>
                <a:cs typeface="Times New Roman" panose="02020603050405020304" pitchFamily="18" charset="0"/>
              </a:rPr>
              <a:t>Select a number of elliptical bloodstains,</a:t>
            </a:r>
          </a:p>
          <a:p>
            <a:pPr marL="457200" indent="-457200">
              <a:buAutoNum type="arabicPeriod"/>
            </a:pPr>
            <a:r>
              <a:rPr lang="en-US" dirty="0" smtClean="0">
                <a:latin typeface="Times New Roman" panose="02020603050405020304" pitchFamily="18" charset="0"/>
                <a:cs typeface="Times New Roman" panose="02020603050405020304" pitchFamily="18" charset="0"/>
              </a:rPr>
              <a:t>Calculate the impact angles from those selected stains,</a:t>
            </a:r>
          </a:p>
          <a:p>
            <a:pPr marL="457200" indent="-457200">
              <a:buAutoNum type="arabicPeriod"/>
            </a:pPr>
            <a:r>
              <a:rPr lang="en-US" dirty="0" smtClean="0">
                <a:latin typeface="Times New Roman" panose="02020603050405020304" pitchFamily="18" charset="0"/>
                <a:cs typeface="Times New Roman" panose="02020603050405020304" pitchFamily="18" charset="0"/>
              </a:rPr>
              <a:t>Fix one end of a string to the selected bloodstain with an angular position equal to the impact angle while the other end of the string is fixed appropriately.</a:t>
            </a:r>
          </a:p>
          <a:p>
            <a:pPr marL="457200" indent="-457200">
              <a:buAutoNum type="arabicPeriod"/>
            </a:pPr>
            <a:r>
              <a:rPr lang="en-US" dirty="0" smtClean="0">
                <a:latin typeface="Times New Roman" panose="02020603050405020304" pitchFamily="18" charset="0"/>
                <a:cs typeface="Times New Roman" panose="02020603050405020304" pitchFamily="18" charset="0"/>
              </a:rPr>
              <a:t>Repeat the process for the rest of selected bloodstains,</a:t>
            </a:r>
          </a:p>
          <a:p>
            <a:pPr marL="457200" indent="-457200">
              <a:buAutoNum type="arabicPeriod"/>
            </a:pPr>
            <a:r>
              <a:rPr lang="en-US" dirty="0" smtClean="0">
                <a:latin typeface="Times New Roman" panose="02020603050405020304" pitchFamily="18" charset="0"/>
                <a:cs typeface="Times New Roman" panose="02020603050405020304" pitchFamily="18" charset="0"/>
              </a:rPr>
              <a:t>The intersection of the string represents the point of origin.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9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782888" y="652464"/>
            <a:ext cx="6799262" cy="1303337"/>
          </a:xfrm>
        </p:spPr>
        <p:txBody>
          <a:bodyPr/>
          <a:lstStyle/>
          <a:p>
            <a:pPr eaLnBrk="1" hangingPunct="1"/>
            <a:r>
              <a:rPr lang="en-US" altLang="en-US" b="1" dirty="0" smtClean="0">
                <a:ln>
                  <a:noFill/>
                </a:ln>
                <a:latin typeface="TH SarabunPSK" panose="020B0500040200020003" pitchFamily="34" charset="-34"/>
                <a:cs typeface="TH SarabunPSK" panose="020B0500040200020003" pitchFamily="34" charset="-34"/>
              </a:rPr>
              <a:t>Tangent method : drawing a line</a:t>
            </a:r>
            <a:endParaRPr lang="th-TH" altLang="en-US" b="1" dirty="0">
              <a:ln>
                <a:noFill/>
              </a:ln>
              <a:latin typeface="TH SarabunPSK" panose="020B0500040200020003" pitchFamily="34" charset="-34"/>
              <a:cs typeface="TH SarabunPSK" panose="020B0500040200020003" pitchFamily="34" charset="-34"/>
            </a:endParaRPr>
          </a:p>
        </p:txBody>
      </p:sp>
      <p:sp>
        <p:nvSpPr>
          <p:cNvPr id="61443" name="Rectangle 3"/>
          <p:cNvSpPr>
            <a:spLocks noGrp="1" noChangeArrowheads="1"/>
          </p:cNvSpPr>
          <p:nvPr>
            <p:ph idx="1"/>
          </p:nvPr>
        </p:nvSpPr>
        <p:spPr>
          <a:xfrm>
            <a:off x="2317750" y="1706563"/>
            <a:ext cx="7666038" cy="2692400"/>
          </a:xfrm>
          <a:solidFill>
            <a:schemeClr val="bg1"/>
          </a:solidFill>
        </p:spPr>
        <p:txBody>
          <a:bodyPr/>
          <a:lstStyle/>
          <a:p>
            <a:pPr eaLnBrk="1" hangingPunct="1"/>
            <a:r>
              <a:rPr lang="th-TH" altLang="en-US" sz="2800">
                <a:latin typeface="TH SarabunPSK" panose="020B0500040200020003" pitchFamily="34" charset="-34"/>
                <a:cs typeface="TH SarabunPSK" panose="020B0500040200020003" pitchFamily="34" charset="-34"/>
              </a:rPr>
              <a:t>การหาแหล่งกำเนิดของหยดเลือดเริ่มจากการระบุบริเวณที่สงสัยว่าเป็นที่มาของหยดเลือดโดยอาศัยกลุ่มคราบเลือดที่กระจายบนพื้น</a:t>
            </a:r>
          </a:p>
          <a:p>
            <a:pPr eaLnBrk="1" hangingPunct="1"/>
            <a:r>
              <a:rPr lang="th-TH" altLang="en-US" sz="2800">
                <a:latin typeface="TH SarabunPSK" panose="020B0500040200020003" pitchFamily="34" charset="-34"/>
                <a:cs typeface="TH SarabunPSK" panose="020B0500040200020003" pitchFamily="34" charset="-34"/>
              </a:rPr>
              <a:t>การระบุสามารถทำได้โดยการลากเส้นตรงผ่านแนวแกนยาวของคราบเลือด (ทิศทางของเส้นตรงที่ลากระบุแนวการกระจายของหยดเลือด)</a:t>
            </a:r>
          </a:p>
        </p:txBody>
      </p:sp>
      <p:sp>
        <p:nvSpPr>
          <p:cNvPr id="8" name="Slide Number Placeholder 5"/>
          <p:cNvSpPr>
            <a:spLocks noGrp="1"/>
          </p:cNvSpPr>
          <p:nvPr>
            <p:ph type="sldNum" sz="quarter" idx="12"/>
          </p:nvPr>
        </p:nvSpPr>
        <p:spPr/>
        <p:txBody>
          <a:bodyPr/>
          <a:lstStyle/>
          <a:p>
            <a:pPr>
              <a:defRPr/>
            </a:pPr>
            <a:fld id="{9A11266A-CE60-4909-9010-6CD988715C7A}" type="slidenum">
              <a:rPr lang="en-US" altLang="en-US"/>
              <a:pPr>
                <a:defRPr/>
              </a:pPr>
              <a:t>4</a:t>
            </a:fld>
            <a:endParaRPr lang="th-TH" altLang="en-US"/>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9" y="4129088"/>
            <a:ext cx="56927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AutoShape 5"/>
          <p:cNvSpPr>
            <a:spLocks/>
          </p:cNvSpPr>
          <p:nvPr/>
        </p:nvSpPr>
        <p:spPr bwMode="auto">
          <a:xfrm rot="-5400000">
            <a:off x="5076032" y="3151982"/>
            <a:ext cx="479425" cy="5065712"/>
          </a:xfrm>
          <a:prstGeom prst="leftBrace">
            <a:avLst>
              <a:gd name="adj1" fmla="val 88052"/>
              <a:gd name="adj2" fmla="val 50083"/>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61447" name="Text Box 6"/>
          <p:cNvSpPr txBox="1">
            <a:spLocks noChangeArrowheads="1"/>
          </p:cNvSpPr>
          <p:nvPr/>
        </p:nvSpPr>
        <p:spPr bwMode="auto">
          <a:xfrm>
            <a:off x="3824288" y="5811839"/>
            <a:ext cx="4716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en-US" altLang="en-US" sz="3200" b="1">
                <a:latin typeface="TH SarabunPSK" panose="020B0500040200020003" pitchFamily="34" charset="-34"/>
                <a:cs typeface="TH SarabunPSK" panose="020B0500040200020003" pitchFamily="34" charset="-34"/>
              </a:rPr>
              <a:t>LONG AXIS / LENGTH</a:t>
            </a:r>
          </a:p>
        </p:txBody>
      </p:sp>
      <p:sp>
        <p:nvSpPr>
          <p:cNvPr id="61448" name="Text Box 7"/>
          <p:cNvSpPr txBox="1">
            <a:spLocks noChangeArrowheads="1"/>
          </p:cNvSpPr>
          <p:nvPr/>
        </p:nvSpPr>
        <p:spPr bwMode="auto">
          <a:xfrm>
            <a:off x="8010525" y="4211639"/>
            <a:ext cx="23050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th-TH" altLang="en-US">
                <a:latin typeface="TH SarabunPSK" panose="020B0500040200020003" pitchFamily="34" charset="-34"/>
                <a:cs typeface="TH SarabunPSK" panose="020B0500040200020003" pitchFamily="34" charset="-34"/>
              </a:rPr>
              <a:t>หยดเลือดที่ตกทำมุมกับพื้นผิวทำให้เกิดคราบเลือดเป็นวงรี</a:t>
            </a:r>
          </a:p>
        </p:txBody>
      </p:sp>
    </p:spTree>
    <p:extLst>
      <p:ext uri="{BB962C8B-B14F-4D97-AF65-F5344CB8AC3E}">
        <p14:creationId xmlns:p14="http://schemas.microsoft.com/office/powerpoint/2010/main" val="133859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09786" y="530225"/>
            <a:ext cx="8547859" cy="1303338"/>
          </a:xfrm>
        </p:spPr>
        <p:txBody>
          <a:bodyPr>
            <a:normAutofit fontScale="90000"/>
          </a:bodyPr>
          <a:lstStyle/>
          <a:p>
            <a:pPr eaLnBrk="1" hangingPunct="1"/>
            <a:r>
              <a:rPr lang="en-US" altLang="en-US" b="1" dirty="0" smtClean="0">
                <a:ln>
                  <a:noFill/>
                </a:ln>
                <a:latin typeface="TH SarabunPSK" panose="020B0500040200020003" pitchFamily="34" charset="-34"/>
                <a:cs typeface="TH SarabunPSK" panose="020B0500040200020003" pitchFamily="34" charset="-34"/>
              </a:rPr>
              <a:t>Tangent method : Point or </a:t>
            </a:r>
            <a:r>
              <a:rPr lang="en-US" altLang="en-US" b="1" dirty="0">
                <a:ln>
                  <a:noFill/>
                </a:ln>
                <a:latin typeface="TH SarabunPSK" panose="020B0500040200020003" pitchFamily="34" charset="-34"/>
                <a:cs typeface="TH SarabunPSK" panose="020B0500040200020003" pitchFamily="34" charset="-34"/>
              </a:rPr>
              <a:t>area of convergence</a:t>
            </a:r>
            <a:endParaRPr lang="th-TH" altLang="en-US" b="1" dirty="0">
              <a:ln>
                <a:noFill/>
              </a:ln>
              <a:latin typeface="TH SarabunPSK" panose="020B0500040200020003" pitchFamily="34" charset="-34"/>
              <a:cs typeface="TH SarabunPSK" panose="020B0500040200020003" pitchFamily="34" charset="-34"/>
            </a:endParaRPr>
          </a:p>
        </p:txBody>
      </p:sp>
      <p:sp>
        <p:nvSpPr>
          <p:cNvPr id="8" name="Slide Number Placeholder 5"/>
          <p:cNvSpPr>
            <a:spLocks noGrp="1"/>
          </p:cNvSpPr>
          <p:nvPr>
            <p:ph type="sldNum" sz="quarter" idx="12"/>
          </p:nvPr>
        </p:nvSpPr>
        <p:spPr/>
        <p:txBody>
          <a:bodyPr/>
          <a:lstStyle/>
          <a:p>
            <a:pPr>
              <a:defRPr/>
            </a:pPr>
            <a:fld id="{1AA93CCD-5506-4B93-970A-8299AB07AAFA}" type="slidenum">
              <a:rPr lang="en-US" altLang="en-US"/>
              <a:pPr>
                <a:defRPr/>
              </a:pPr>
              <a:t>5</a:t>
            </a:fld>
            <a:endParaRPr lang="th-TH" altLang="en-US"/>
          </a:p>
        </p:txBody>
      </p:sp>
      <p:pic>
        <p:nvPicPr>
          <p:cNvPr id="62468" name="Picture 3" descr="Fig. 4 Point of convergence">
            <a:hlinkClick r:id="rId2" tooltip="Fig. 4 Point of convergenc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9" y="1844675"/>
            <a:ext cx="33543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Fig. 5 Area of convergence">
            <a:hlinkClick r:id="rId4" tooltip="Fig. 5 Area of convergenc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1817688"/>
            <a:ext cx="35052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Oval 5"/>
          <p:cNvSpPr>
            <a:spLocks noChangeArrowheads="1"/>
          </p:cNvSpPr>
          <p:nvPr/>
        </p:nvSpPr>
        <p:spPr bwMode="auto">
          <a:xfrm>
            <a:off x="7172326" y="2781301"/>
            <a:ext cx="792163" cy="792163"/>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62471" name="Text Box 6"/>
          <p:cNvSpPr txBox="1">
            <a:spLocks noChangeArrowheads="1"/>
          </p:cNvSpPr>
          <p:nvPr/>
        </p:nvSpPr>
        <p:spPr bwMode="auto">
          <a:xfrm>
            <a:off x="8512175" y="2722563"/>
            <a:ext cx="1728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th-TH" altLang="en-US" b="1">
                <a:latin typeface="TH SarabunPSK" panose="020B0500040200020003" pitchFamily="34" charset="-34"/>
                <a:cs typeface="TH SarabunPSK" panose="020B0500040200020003" pitchFamily="34" charset="-34"/>
              </a:rPr>
              <a:t>บริเวณที่สงสัยว่าจะเกิดเหตุ</a:t>
            </a:r>
          </a:p>
        </p:txBody>
      </p:sp>
      <p:sp>
        <p:nvSpPr>
          <p:cNvPr id="62472" name="Line 7"/>
          <p:cNvSpPr>
            <a:spLocks noChangeShapeType="1"/>
          </p:cNvSpPr>
          <p:nvPr/>
        </p:nvSpPr>
        <p:spPr bwMode="auto">
          <a:xfrm flipH="1">
            <a:off x="8112125" y="3219450"/>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7712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a:xfrm>
            <a:off x="2700338" y="5961063"/>
            <a:ext cx="5105400" cy="279400"/>
          </a:xfrm>
        </p:spPr>
        <p:txBody>
          <a:bodyPr/>
          <a:lstStyle/>
          <a:p>
            <a:pPr algn="l">
              <a:defRPr/>
            </a:pPr>
            <a:fld id="{D4BEB07B-1B4A-4D7B-81CF-1D3E56C9AF95}" type="slidenum">
              <a:rPr lang="en-US"/>
              <a:pPr algn="l">
                <a:defRPr/>
              </a:pPr>
              <a:t>6</a:t>
            </a:fld>
            <a:endParaRPr lang="th-TH"/>
          </a:p>
        </p:txBody>
      </p:sp>
      <p:pic>
        <p:nvPicPr>
          <p:cNvPr id="64515" name="Picture 2" descr="ch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1" y="-19050"/>
            <a:ext cx="9169400" cy="6877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3"/>
          <p:cNvSpPr>
            <a:spLocks noChangeArrowheads="1"/>
          </p:cNvSpPr>
          <p:nvPr/>
        </p:nvSpPr>
        <p:spPr bwMode="auto">
          <a:xfrm>
            <a:off x="1524000" y="146706"/>
            <a:ext cx="9221273" cy="52322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th-TH" altLang="en-US" b="1" dirty="0" smtClean="0">
                <a:solidFill>
                  <a:schemeClr val="bg1"/>
                </a:solidFill>
                <a:latin typeface="Times New Roman" panose="02020603050405020304" pitchFamily="18" charset="0"/>
              </a:rPr>
              <a:t>การหา</a:t>
            </a:r>
            <a:r>
              <a:rPr lang="en-US" altLang="en-US" b="1" dirty="0" smtClean="0">
                <a:solidFill>
                  <a:schemeClr val="bg1"/>
                </a:solidFill>
                <a:latin typeface="Times New Roman" panose="02020603050405020304" pitchFamily="18" charset="0"/>
              </a:rPr>
              <a:t> </a:t>
            </a:r>
            <a:r>
              <a:rPr lang="en-US" altLang="en-US" b="1" dirty="0">
                <a:solidFill>
                  <a:schemeClr val="bg1"/>
                </a:solidFill>
                <a:latin typeface="Times New Roman" panose="02020603050405020304" pitchFamily="18" charset="0"/>
              </a:rPr>
              <a:t>point of origin </a:t>
            </a:r>
            <a:r>
              <a:rPr lang="th-TH" altLang="en-US" b="1" dirty="0" smtClean="0">
                <a:solidFill>
                  <a:schemeClr val="bg1"/>
                </a:solidFill>
                <a:latin typeface="Times New Roman" panose="02020603050405020304" pitchFamily="18" charset="0"/>
              </a:rPr>
              <a:t>ด้วย</a:t>
            </a:r>
            <a:r>
              <a:rPr lang="en-US" altLang="en-US" b="1" dirty="0" smtClean="0">
                <a:solidFill>
                  <a:schemeClr val="bg1"/>
                </a:solidFill>
                <a:latin typeface="Times New Roman" panose="02020603050405020304" pitchFamily="18" charset="0"/>
              </a:rPr>
              <a:t> </a:t>
            </a:r>
            <a:r>
              <a:rPr lang="en-US" altLang="en-US" b="1" dirty="0">
                <a:solidFill>
                  <a:schemeClr val="bg1"/>
                </a:solidFill>
                <a:latin typeface="Times New Roman" panose="02020603050405020304" pitchFamily="18" charset="0"/>
              </a:rPr>
              <a:t>Tangent Function (Tangent method)</a:t>
            </a:r>
            <a:endParaRPr lang="th-TH" altLang="en-US" b="1" dirty="0">
              <a:solidFill>
                <a:schemeClr val="bg1"/>
              </a:solidFill>
              <a:latin typeface="Times New Roman" panose="02020603050405020304" pitchFamily="18" charset="0"/>
            </a:endParaRPr>
          </a:p>
        </p:txBody>
      </p:sp>
      <p:sp>
        <p:nvSpPr>
          <p:cNvPr id="64517" name="Oval 4"/>
          <p:cNvSpPr>
            <a:spLocks noChangeArrowheads="1"/>
          </p:cNvSpPr>
          <p:nvPr/>
        </p:nvSpPr>
        <p:spPr bwMode="auto">
          <a:xfrm>
            <a:off x="6888163" y="4365625"/>
            <a:ext cx="792162" cy="71913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endParaRPr lang="en-US" altLang="en-US"/>
          </a:p>
        </p:txBody>
      </p:sp>
      <p:sp>
        <p:nvSpPr>
          <p:cNvPr id="64518" name="Text Box 5"/>
          <p:cNvSpPr txBox="1">
            <a:spLocks noChangeArrowheads="1"/>
          </p:cNvSpPr>
          <p:nvPr/>
        </p:nvSpPr>
        <p:spPr bwMode="auto">
          <a:xfrm>
            <a:off x="7319964" y="5300663"/>
            <a:ext cx="2447925" cy="519112"/>
          </a:xfrm>
          <a:prstGeom prst="rect">
            <a:avLst/>
          </a:prstGeom>
          <a:solidFill>
            <a:srgbClr val="F2F2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a:solidFill>
                  <a:srgbClr val="000000"/>
                </a:solidFill>
                <a:latin typeface="Times New Roman" panose="02020603050405020304" pitchFamily="18" charset="0"/>
              </a:rPr>
              <a:t>Impact angle</a:t>
            </a:r>
            <a:endParaRPr lang="th-TH" altLang="en-US">
              <a:solidFill>
                <a:srgbClr val="000000"/>
              </a:solidFill>
              <a:latin typeface="Times New Roman" panose="02020603050405020304" pitchFamily="18" charset="0"/>
            </a:endParaRPr>
          </a:p>
        </p:txBody>
      </p:sp>
      <p:sp>
        <p:nvSpPr>
          <p:cNvPr id="64519" name="Line 6"/>
          <p:cNvSpPr>
            <a:spLocks noChangeShapeType="1"/>
          </p:cNvSpPr>
          <p:nvPr/>
        </p:nvSpPr>
        <p:spPr bwMode="auto">
          <a:xfrm flipH="1" flipV="1">
            <a:off x="7535863" y="5013326"/>
            <a:ext cx="144462" cy="360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Text Box 7"/>
          <p:cNvSpPr txBox="1">
            <a:spLocks noChangeArrowheads="1"/>
          </p:cNvSpPr>
          <p:nvPr/>
        </p:nvSpPr>
        <p:spPr bwMode="auto">
          <a:xfrm>
            <a:off x="1953677" y="1734722"/>
            <a:ext cx="2376487" cy="519113"/>
          </a:xfrm>
          <a:prstGeom prst="rect">
            <a:avLst/>
          </a:prstGeom>
          <a:solidFill>
            <a:srgbClr val="F2F2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dirty="0">
                <a:solidFill>
                  <a:srgbClr val="000000"/>
                </a:solidFill>
                <a:latin typeface="Times New Roman" panose="02020603050405020304" pitchFamily="18" charset="0"/>
              </a:rPr>
              <a:t>Point of origin</a:t>
            </a:r>
            <a:endParaRPr lang="th-TH" altLang="en-US" dirty="0">
              <a:solidFill>
                <a:srgbClr val="000000"/>
              </a:solidFill>
              <a:latin typeface="Times New Roman" panose="02020603050405020304" pitchFamily="18" charset="0"/>
            </a:endParaRPr>
          </a:p>
        </p:txBody>
      </p:sp>
      <p:sp>
        <p:nvSpPr>
          <p:cNvPr id="64521" name="Line 8"/>
          <p:cNvSpPr>
            <a:spLocks noChangeShapeType="1"/>
          </p:cNvSpPr>
          <p:nvPr/>
        </p:nvSpPr>
        <p:spPr bwMode="auto">
          <a:xfrm>
            <a:off x="4330164" y="2009104"/>
            <a:ext cx="686336" cy="84363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Text Box 9"/>
          <p:cNvSpPr txBox="1">
            <a:spLocks noChangeArrowheads="1"/>
          </p:cNvSpPr>
          <p:nvPr/>
        </p:nvSpPr>
        <p:spPr bwMode="auto">
          <a:xfrm>
            <a:off x="1524000" y="3789364"/>
            <a:ext cx="356393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b="1">
                <a:solidFill>
                  <a:srgbClr val="000000"/>
                </a:solidFill>
              </a:rPr>
              <a:t>           </a:t>
            </a:r>
            <a:r>
              <a:rPr lang="en-US" altLang="en-US" sz="2000" b="1">
                <a:solidFill>
                  <a:srgbClr val="000000"/>
                </a:solidFill>
                <a:latin typeface="Times New Roman" panose="02020603050405020304" pitchFamily="18" charset="0"/>
              </a:rPr>
              <a:t>H= tan(i) x D</a:t>
            </a:r>
          </a:p>
          <a:p>
            <a:pPr algn="ctr">
              <a:spcBef>
                <a:spcPct val="50000"/>
              </a:spcBef>
            </a:pPr>
            <a:r>
              <a:rPr lang="en-US" altLang="en-US" sz="2000" b="1">
                <a:solidFill>
                  <a:srgbClr val="000000"/>
                </a:solidFill>
                <a:latin typeface="Times New Roman" panose="02020603050405020304" pitchFamily="18" charset="0"/>
              </a:rPr>
              <a:t>           = tan (36.9°) x 66.6cm</a:t>
            </a:r>
          </a:p>
          <a:p>
            <a:pPr>
              <a:spcBef>
                <a:spcPct val="50000"/>
              </a:spcBef>
            </a:pPr>
            <a:r>
              <a:rPr lang="en-US" altLang="en-US" sz="2000" b="1">
                <a:solidFill>
                  <a:srgbClr val="000000"/>
                </a:solidFill>
                <a:latin typeface="Times New Roman" panose="02020603050405020304" pitchFamily="18" charset="0"/>
              </a:rPr>
              <a:t>             = 0.75 x 66.6cm</a:t>
            </a:r>
          </a:p>
          <a:p>
            <a:pPr>
              <a:spcBef>
                <a:spcPct val="50000"/>
              </a:spcBef>
            </a:pPr>
            <a:r>
              <a:rPr lang="en-US" altLang="en-US" sz="2000" b="1">
                <a:solidFill>
                  <a:srgbClr val="000000"/>
                </a:solidFill>
                <a:latin typeface="Times New Roman" panose="02020603050405020304" pitchFamily="18" charset="0"/>
              </a:rPr>
              <a:t>             = 50cm</a:t>
            </a:r>
          </a:p>
        </p:txBody>
      </p:sp>
      <p:sp>
        <p:nvSpPr>
          <p:cNvPr id="2" name="TextBox 1"/>
          <p:cNvSpPr txBox="1"/>
          <p:nvPr/>
        </p:nvSpPr>
        <p:spPr>
          <a:xfrm>
            <a:off x="1953677" y="2421511"/>
            <a:ext cx="2579686" cy="923330"/>
          </a:xfrm>
          <a:prstGeom prst="rect">
            <a:avLst/>
          </a:prstGeom>
          <a:noFill/>
        </p:spPr>
        <p:txBody>
          <a:bodyPr wrap="square" rtlCol="0">
            <a:spAutoFit/>
          </a:bodyPr>
          <a:lstStyle/>
          <a:p>
            <a:pPr>
              <a:lnSpc>
                <a:spcPct val="90000"/>
              </a:lnSpc>
            </a:pPr>
            <a:r>
              <a:rPr lang="en-US" altLang="en-US" sz="2000" b="1" dirty="0" smtClean="0">
                <a:solidFill>
                  <a:srgbClr val="FF0000"/>
                </a:solidFill>
                <a:latin typeface="TH SarabunPSK" panose="020B0500040200020003" pitchFamily="34" charset="-34"/>
                <a:cs typeface="TH SarabunPSK" panose="020B0500040200020003" pitchFamily="34" charset="-34"/>
              </a:rPr>
              <a:t>Point of origin </a:t>
            </a:r>
            <a:r>
              <a:rPr lang="th-TH" altLang="en-US" sz="2000" b="1" dirty="0" smtClean="0">
                <a:solidFill>
                  <a:srgbClr val="FF0000"/>
                </a:solidFill>
                <a:latin typeface="TH SarabunPSK" panose="020B0500040200020003" pitchFamily="34" charset="-34"/>
                <a:cs typeface="TH SarabunPSK" panose="020B0500040200020003" pitchFamily="34" charset="-34"/>
              </a:rPr>
              <a:t>เป็นตำแหน่งของแหล่งกำเนิดของหยดเลือดซึ่งอยู่เหนือ </a:t>
            </a:r>
            <a:r>
              <a:rPr lang="en-US" altLang="en-US" sz="2000" b="1" dirty="0" smtClean="0">
                <a:solidFill>
                  <a:srgbClr val="FF0000"/>
                </a:solidFill>
                <a:latin typeface="TH SarabunPSK" panose="020B0500040200020003" pitchFamily="34" charset="-34"/>
                <a:cs typeface="TH SarabunPSK" panose="020B0500040200020003" pitchFamily="34" charset="-34"/>
              </a:rPr>
              <a:t>area of convergence</a:t>
            </a:r>
            <a:endParaRPr lang="en-US" altLang="en-US" sz="2000" b="1" dirty="0">
              <a:solidFill>
                <a:srgbClr val="FF00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5165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78" y="943495"/>
            <a:ext cx="10896598" cy="1303867"/>
          </a:xfrm>
        </p:spPr>
        <p:txBody>
          <a:bodyPr>
            <a:normAutofit/>
          </a:bodyPr>
          <a:lstStyle/>
          <a:p>
            <a:r>
              <a:rPr lang="th-TH" b="1" dirty="0" smtClean="0">
                <a:latin typeface="Times New Roman" pitchFamily="18" charset="0"/>
                <a:cs typeface="Times New Roman" pitchFamily="18" charset="0"/>
              </a:rPr>
              <a:t>การหา </a:t>
            </a:r>
            <a:r>
              <a:rPr lang="en-US" b="1" dirty="0" smtClean="0">
                <a:latin typeface="Times New Roman" pitchFamily="18" charset="0"/>
                <a:cs typeface="Times New Roman" pitchFamily="18" charset="0"/>
              </a:rPr>
              <a:t>point of origin </a:t>
            </a:r>
            <a:r>
              <a:rPr lang="th-TH" b="1" dirty="0" smtClean="0">
                <a:latin typeface="Times New Roman" pitchFamily="18" charset="0"/>
                <a:cs typeface="Times New Roman" pitchFamily="18" charset="0"/>
              </a:rPr>
              <a:t>ด้วย </a:t>
            </a:r>
            <a:r>
              <a:rPr lang="en-US" b="1" dirty="0" smtClean="0">
                <a:latin typeface="Times New Roman" pitchFamily="18" charset="0"/>
                <a:cs typeface="Times New Roman" pitchFamily="18" charset="0"/>
              </a:rPr>
              <a:t>stringing method</a:t>
            </a:r>
            <a:endParaRPr lang="th-TH" b="1" dirty="0">
              <a:latin typeface="Times New Roman" pitchFamily="18" charset="0"/>
            </a:endParaRPr>
          </a:p>
        </p:txBody>
      </p:sp>
      <p:sp>
        <p:nvSpPr>
          <p:cNvPr id="6" name="Content Placeholder 5"/>
          <p:cNvSpPr>
            <a:spLocks noGrp="1"/>
          </p:cNvSpPr>
          <p:nvPr>
            <p:ph sz="half" idx="1"/>
          </p:nvPr>
        </p:nvSpPr>
        <p:spPr>
          <a:xfrm>
            <a:off x="1923246" y="2586508"/>
            <a:ext cx="7826062" cy="3886200"/>
          </a:xfrm>
        </p:spPr>
        <p:txBody>
          <a:bodyPr>
            <a:normAutofit/>
          </a:bodyPr>
          <a:lstStyle/>
          <a:p>
            <a:r>
              <a:rPr lang="en-US" sz="3200" b="1" dirty="0">
                <a:latin typeface="Times New Roman" pitchFamily="18" charset="0"/>
                <a:cs typeface="Times New Roman" pitchFamily="18" charset="0"/>
              </a:rPr>
              <a:t>Stringing method</a:t>
            </a:r>
          </a:p>
          <a:p>
            <a:pPr lvl="1"/>
            <a:r>
              <a:rPr lang="en-US" sz="2800" dirty="0">
                <a:latin typeface="Times New Roman" pitchFamily="18" charset="0"/>
                <a:cs typeface="Times New Roman" pitchFamily="18" charset="0"/>
              </a:rPr>
              <a:t>Basic method</a:t>
            </a:r>
          </a:p>
          <a:p>
            <a:pPr lvl="1"/>
            <a:r>
              <a:rPr lang="en-US" sz="2800" dirty="0">
                <a:latin typeface="Times New Roman" pitchFamily="18" charset="0"/>
                <a:cs typeface="Times New Roman" pitchFamily="18" charset="0"/>
              </a:rPr>
              <a:t>Physical representation of the blood trajectory</a:t>
            </a:r>
          </a:p>
          <a:p>
            <a:pPr lvl="1"/>
            <a:r>
              <a:rPr lang="en-US" sz="2800" dirty="0">
                <a:latin typeface="Times New Roman" pitchFamily="18" charset="0"/>
                <a:cs typeface="Times New Roman" pitchFamily="18" charset="0"/>
              </a:rPr>
              <a:t>Inconvenient and difficult to get precise and accurate blood source origin</a:t>
            </a:r>
          </a:p>
          <a:p>
            <a:pPr lvl="1"/>
            <a:endParaRPr lang="en-US" sz="2800" dirty="0">
              <a:latin typeface="Times New Roman" pitchFamily="18" charset="0"/>
              <a:cs typeface="Times New Roman" pitchFamily="18" charset="0"/>
            </a:endParaRPr>
          </a:p>
          <a:p>
            <a:pPr lvl="1"/>
            <a:endParaRPr lang="th-TH" sz="2800" dirty="0">
              <a:latin typeface="Times New Roman" pitchFamily="18" charset="0"/>
            </a:endParaRPr>
          </a:p>
        </p:txBody>
      </p:sp>
      <p:sp>
        <p:nvSpPr>
          <p:cNvPr id="2" name="Slide Number Placeholder 1"/>
          <p:cNvSpPr>
            <a:spLocks noGrp="1"/>
          </p:cNvSpPr>
          <p:nvPr>
            <p:ph type="sldNum" sz="quarter" idx="11"/>
          </p:nvPr>
        </p:nvSpPr>
        <p:spPr/>
        <p:txBody>
          <a:bodyPr/>
          <a:lstStyle/>
          <a:p>
            <a:pPr>
              <a:defRPr/>
            </a:pPr>
            <a:fld id="{A35833CF-C61D-4E32-BCB1-3AE7C27D4A58}" type="slidenum">
              <a:rPr lang="en-US" smtClean="0"/>
              <a:pPr>
                <a:defRPr/>
              </a:pPr>
              <a:t>7</a:t>
            </a:fld>
            <a:endParaRPr lang="th-TH"/>
          </a:p>
        </p:txBody>
      </p:sp>
    </p:spTree>
    <p:extLst>
      <p:ext uri="{BB962C8B-B14F-4D97-AF65-F5344CB8AC3E}">
        <p14:creationId xmlns:p14="http://schemas.microsoft.com/office/powerpoint/2010/main" val="4258958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DF635C92-0697-44FE-8A3D-9373B4C79343}" type="slidenum">
              <a:rPr lang="en-US"/>
              <a:pPr/>
              <a:t>8</a:t>
            </a:fld>
            <a:endParaRPr lang="th-TH"/>
          </a:p>
        </p:txBody>
      </p:sp>
      <p:sp>
        <p:nvSpPr>
          <p:cNvPr id="33795" name="Rectangle 2"/>
          <p:cNvSpPr>
            <a:spLocks noGrp="1" noChangeArrowheads="1"/>
          </p:cNvSpPr>
          <p:nvPr>
            <p:ph type="title"/>
          </p:nvPr>
        </p:nvSpPr>
        <p:spPr>
          <a:xfrm>
            <a:off x="1981200" y="201477"/>
            <a:ext cx="8229600" cy="1371600"/>
          </a:xfrm>
        </p:spPr>
        <p:txBody>
          <a:bodyPr>
            <a:normAutofit/>
          </a:bodyPr>
          <a:lstStyle/>
          <a:p>
            <a:pPr eaLnBrk="1" hangingPunct="1"/>
            <a:r>
              <a:rPr lang="en-US" b="1" dirty="0">
                <a:latin typeface="Times New Roman" pitchFamily="18" charset="0"/>
              </a:rPr>
              <a:t>S</a:t>
            </a:r>
            <a:r>
              <a:rPr lang="en-US" b="1" dirty="0" smtClean="0">
                <a:latin typeface="Times New Roman" pitchFamily="18" charset="0"/>
              </a:rPr>
              <a:t>tringing method</a:t>
            </a:r>
            <a:endParaRPr lang="th-TH" b="1" dirty="0" smtClean="0">
              <a:latin typeface="Times New Roman" pitchFamily="18" charset="0"/>
            </a:endParaRPr>
          </a:p>
        </p:txBody>
      </p:sp>
      <p:sp>
        <p:nvSpPr>
          <p:cNvPr id="33796" name="Rectangle 3"/>
          <p:cNvSpPr>
            <a:spLocks noGrp="1" noChangeArrowheads="1"/>
          </p:cNvSpPr>
          <p:nvPr>
            <p:ph type="body" idx="1"/>
          </p:nvPr>
        </p:nvSpPr>
        <p:spPr>
          <a:xfrm>
            <a:off x="899355" y="1427996"/>
            <a:ext cx="5129620" cy="4541004"/>
          </a:xfrm>
          <a:solidFill>
            <a:schemeClr val="bg1"/>
          </a:solidFill>
        </p:spPr>
        <p:txBody>
          <a:bodyPr/>
          <a:lstStyle/>
          <a:p>
            <a:pPr eaLnBrk="1" hangingPunct="1">
              <a:lnSpc>
                <a:spcPct val="90000"/>
              </a:lnSpc>
            </a:pPr>
            <a:r>
              <a:rPr lang="en-US" dirty="0" smtClean="0">
                <a:latin typeface="Times New Roman" pitchFamily="18" charset="0"/>
              </a:rPr>
              <a:t>A string is taped at the actual stain.</a:t>
            </a:r>
            <a:endParaRPr lang="en-US" dirty="0">
              <a:latin typeface="Times New Roman" pitchFamily="18" charset="0"/>
            </a:endParaRPr>
          </a:p>
          <a:p>
            <a:pPr eaLnBrk="1" hangingPunct="1">
              <a:lnSpc>
                <a:spcPct val="90000"/>
              </a:lnSpc>
            </a:pPr>
            <a:r>
              <a:rPr lang="en-US" dirty="0">
                <a:latin typeface="Times New Roman" pitchFamily="18" charset="0"/>
              </a:rPr>
              <a:t>The string is extended back along the indicated path and angle.</a:t>
            </a:r>
          </a:p>
          <a:p>
            <a:pPr eaLnBrk="1" hangingPunct="1">
              <a:lnSpc>
                <a:spcPct val="90000"/>
              </a:lnSpc>
            </a:pPr>
            <a:r>
              <a:rPr lang="en-US" dirty="0">
                <a:latin typeface="Times New Roman" pitchFamily="18" charset="0"/>
              </a:rPr>
              <a:t>The other end of the string is attached to a surface.</a:t>
            </a:r>
          </a:p>
          <a:p>
            <a:pPr eaLnBrk="1" hangingPunct="1">
              <a:lnSpc>
                <a:spcPct val="90000"/>
              </a:lnSpc>
            </a:pPr>
            <a:r>
              <a:rPr lang="en-US" dirty="0">
                <a:latin typeface="Times New Roman" pitchFamily="18" charset="0"/>
              </a:rPr>
              <a:t>The process is repeated an area of  convergence in space is formed.</a:t>
            </a:r>
          </a:p>
          <a:p>
            <a:pPr eaLnBrk="1" hangingPunct="1">
              <a:lnSpc>
                <a:spcPct val="90000"/>
              </a:lnSpc>
            </a:pPr>
            <a:endParaRPr lang="th-TH" dirty="0" smtClean="0">
              <a:latin typeface="Times New Roman" pitchFamily="18" charset="0"/>
            </a:endParaRPr>
          </a:p>
          <a:p>
            <a:pPr eaLnBrk="1" hangingPunct="1">
              <a:lnSpc>
                <a:spcPct val="90000"/>
              </a:lnSpc>
            </a:pPr>
            <a:endParaRPr lang="th-TH" dirty="0" smtClean="0"/>
          </a:p>
        </p:txBody>
      </p:sp>
      <p:pic>
        <p:nvPicPr>
          <p:cNvPr id="65537" name="Picture 1"/>
          <p:cNvPicPr>
            <a:picLocks noChangeAspect="1" noChangeArrowheads="1"/>
          </p:cNvPicPr>
          <p:nvPr/>
        </p:nvPicPr>
        <p:blipFill>
          <a:blip r:embed="rId3" cstate="print"/>
          <a:srcRect/>
          <a:stretch>
            <a:fillRect/>
          </a:stretch>
        </p:blipFill>
        <p:spPr bwMode="auto">
          <a:xfrm>
            <a:off x="6332736" y="1263990"/>
            <a:ext cx="4537129" cy="4537129"/>
          </a:xfrm>
          <a:prstGeom prst="rect">
            <a:avLst/>
          </a:prstGeom>
          <a:noFill/>
          <a:ln w="9525">
            <a:noFill/>
            <a:miter lim="800000"/>
            <a:headEnd/>
            <a:tailEnd/>
          </a:ln>
        </p:spPr>
      </p:pic>
      <p:sp>
        <p:nvSpPr>
          <p:cNvPr id="7" name="TextBox 6"/>
          <p:cNvSpPr txBox="1"/>
          <p:nvPr/>
        </p:nvSpPr>
        <p:spPr>
          <a:xfrm>
            <a:off x="6240651" y="6132199"/>
            <a:ext cx="4796543" cy="461665"/>
          </a:xfrm>
          <a:prstGeom prst="rect">
            <a:avLst/>
          </a:prstGeom>
          <a:noFill/>
        </p:spPr>
        <p:txBody>
          <a:bodyPr wrap="square" rtlCol="0">
            <a:spAutoFit/>
          </a:bodyPr>
          <a:lstStyle/>
          <a:p>
            <a:r>
              <a:rPr lang="en-GB" sz="1200" dirty="0">
                <a:latin typeface="Times New Roman" pitchFamily="18" charset="0"/>
                <a:cs typeface="Times New Roman" pitchFamily="18" charset="0"/>
              </a:rPr>
              <a:t>http://science.howstuffworks.com/bloodstain-pattern-analysis4.htm/printable</a:t>
            </a:r>
            <a:endParaRPr lang="th-TH" sz="1200" dirty="0">
              <a:latin typeface="Times New Roman" pitchFamily="18" charset="0"/>
            </a:endParaRPr>
          </a:p>
        </p:txBody>
      </p:sp>
      <p:pic>
        <p:nvPicPr>
          <p:cNvPr id="2050" name="Picture 2" descr="https://classconnection.s3.amazonaws.com/399/flashcards/266399/jpg/angleofimpa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065" y="4380307"/>
            <a:ext cx="3886200" cy="2209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0650" y="6584161"/>
            <a:ext cx="4572000" cy="276999"/>
          </a:xfrm>
          <a:prstGeom prst="rect">
            <a:avLst/>
          </a:prstGeom>
        </p:spPr>
        <p:txBody>
          <a:bodyPr>
            <a:spAutoFit/>
          </a:bodyPr>
          <a:lstStyle/>
          <a:p>
            <a:r>
              <a:rPr lang="en-US" sz="1200" dirty="0">
                <a:latin typeface="Times New Roman" panose="02020603050405020304" pitchFamily="18" charset="0"/>
                <a:cs typeface="Times New Roman" panose="02020603050405020304" pitchFamily="18" charset="0"/>
              </a:rPr>
              <a:t>https://www.emaze.com/@ATRTFOCT/Untitled</a:t>
            </a:r>
          </a:p>
        </p:txBody>
      </p:sp>
    </p:spTree>
    <p:extLst>
      <p:ext uri="{BB962C8B-B14F-4D97-AF65-F5344CB8AC3E}">
        <p14:creationId xmlns:p14="http://schemas.microsoft.com/office/powerpoint/2010/main" val="311592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7711" t="21395" r="31233" b="41404"/>
          <a:stretch/>
        </p:blipFill>
        <p:spPr>
          <a:xfrm>
            <a:off x="2292964" y="891979"/>
            <a:ext cx="7606069" cy="5122454"/>
          </a:xfrm>
          <a:prstGeom prst="rect">
            <a:avLst/>
          </a:prstGeom>
        </p:spPr>
      </p:pic>
    </p:spTree>
    <p:extLst>
      <p:ext uri="{BB962C8B-B14F-4D97-AF65-F5344CB8AC3E}">
        <p14:creationId xmlns:p14="http://schemas.microsoft.com/office/powerpoint/2010/main" val="2902223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58</TotalTime>
  <Words>706</Words>
  <Application>Microsoft Office PowerPoint</Application>
  <PresentationFormat>Widescreen</PresentationFormat>
  <Paragraphs>69</Paragraphs>
  <Slides>12</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Angsana New</vt:lpstr>
      <vt:lpstr>Arial</vt:lpstr>
      <vt:lpstr>Calibri</vt:lpstr>
      <vt:lpstr>Cordia New</vt:lpstr>
      <vt:lpstr>Garamond</vt:lpstr>
      <vt:lpstr>TH SarabunPSK</vt:lpstr>
      <vt:lpstr>Times New Roman</vt:lpstr>
      <vt:lpstr>Wingdings</vt:lpstr>
      <vt:lpstr>Organic</vt:lpstr>
      <vt:lpstr>Bloodstain Pattern Analysis  Part 2</vt:lpstr>
      <vt:lpstr>PowerPoint Presentation</vt:lpstr>
      <vt:lpstr>Methods to determine the point of origin</vt:lpstr>
      <vt:lpstr>Tangent method : drawing a line</vt:lpstr>
      <vt:lpstr>Tangent method : Point or area of convergence</vt:lpstr>
      <vt:lpstr>PowerPoint Presentation</vt:lpstr>
      <vt:lpstr>การหา point of origin ด้วย stringing method</vt:lpstr>
      <vt:lpstr>Stringing method</vt:lpstr>
      <vt:lpstr>PowerPoint Presentation</vt:lpstr>
      <vt:lpstr>ความแตกต่างจากการคำนวณและตำแหน่งจริง ของแหล่งเลือด</vt:lpstr>
      <vt:lpstr>ตำแหน่งของ blood origin  เมื่อพิจารณาและไม่พิจารณาผลของแรงโน้มถ่วง</vt:lpstr>
      <vt:lpstr>References</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Bloodstain Pattern Analysis  Part 2</dc:title>
  <dc:creator>rachapak.chi@gmail.com</dc:creator>
  <cp:lastModifiedBy>rachapak.chi@gmail.com</cp:lastModifiedBy>
  <cp:revision>9</cp:revision>
  <dcterms:created xsi:type="dcterms:W3CDTF">2019-10-08T13:59:30Z</dcterms:created>
  <dcterms:modified xsi:type="dcterms:W3CDTF">2019-10-08T15:00:50Z</dcterms:modified>
</cp:coreProperties>
</file>